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21" r:id="rId3"/>
    <p:sldId id="398" r:id="rId5"/>
    <p:sldId id="566" r:id="rId6"/>
    <p:sldId id="401" r:id="rId7"/>
    <p:sldId id="585" r:id="rId8"/>
    <p:sldId id="586" r:id="rId9"/>
    <p:sldId id="567" r:id="rId10"/>
    <p:sldId id="562" r:id="rId11"/>
    <p:sldId id="560" r:id="rId12"/>
    <p:sldId id="563" r:id="rId13"/>
    <p:sldId id="583" r:id="rId14"/>
    <p:sldId id="564" r:id="rId15"/>
    <p:sldId id="565" r:id="rId16"/>
    <p:sldId id="576" r:id="rId17"/>
    <p:sldId id="577" r:id="rId18"/>
    <p:sldId id="580" r:id="rId19"/>
    <p:sldId id="582" r:id="rId20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7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0000"/>
    <a:srgbClr val="E29F9F"/>
    <a:srgbClr val="C47979"/>
    <a:srgbClr val="F2F2F2"/>
    <a:srgbClr val="203CA1"/>
    <a:srgbClr val="DA1F28"/>
    <a:srgbClr val="B2B2B2"/>
    <a:srgbClr val="403D3C"/>
    <a:srgbClr val="E2E2E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18D3FCF-10D5-4043-9863-C0EF3DC77646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2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2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FFFFFF"/>
        </a:fontRef>
      </a:tcTxStyle>
      <a:tcStyle>
        <a:tcBdr/>
        <a:fill>
          <a:solidFill>
            <a:schemeClr val="accent2"/>
          </a:solidFill>
        </a:fill>
      </a:tcStyle>
    </a:firstRow>
  </a:tblStyle>
  <a:tblStyle styleId="{BBE5B6E1-1E9B-4754-AB35-C91BF158DCD4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2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2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FFFFFF"/>
        </a:fontRef>
      </a:tcTxStyle>
      <a:tcStyle>
        <a:tcBdr/>
        <a:fill>
          <a:solidFill>
            <a:schemeClr val="accent2"/>
          </a:solidFill>
        </a:fill>
      </a:tcStyle>
    </a:firstRow>
  </a:tblStyle>
  <a:tblStyle styleId="{85184EEA-BA84-4227-AEA6-F0CC2581EA63}" styleName="表样式 1 12">
    <a:wholeTbl>
      <a:tcTxStyle>
        <a:fontRef idx="none">
          <a:srgbClr val="000000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wholeTbl>
    <a:band2H>
      <a:tcStyle>
        <a:tcBdr/>
        <a:fill>
          <a:solidFill>
            <a:schemeClr val="accent2">
              <a:lumMod val="10000"/>
              <a:lumOff val="90000"/>
            </a:schemeClr>
          </a:solidFill>
        </a:fill>
      </a:tcStyle>
    </a:band2H>
    <a:band1V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10000"/>
              <a:lumOff val="90000"/>
            </a:schemeClr>
          </a:solidFill>
        </a:fill>
      </a:tcStyle>
    </a:band1V>
    <a:la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lastCol>
    <a:firstCol>
      <a:tcTxStyle b="on">
        <a:fontRef idx="none">
          <a:srgbClr val="08090C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insideH>
          <a:insideV>
            <a:ln>
              <a:noFill/>
            </a:ln>
          </a:insideV>
        </a:tcBdr>
        <a:fill>
          <a:solidFill>
            <a:schemeClr val="accent2">
              <a:lumMod val="20000"/>
              <a:lumOff val="80000"/>
            </a:schemeClr>
          </a:solidFill>
        </a:fill>
      </a:tcStyle>
    </a:firstCol>
    <a:lastRow>
      <a:tcTxStyle b="on">
        <a:fontRef idx="none">
          <a:schemeClr val="accent2"/>
        </a:fontRef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9525" cmpd="sng">
              <a:solidFill>
                <a:schemeClr val="accent2">
                  <a:lumMod val="40000"/>
                  <a:lumOff val="60000"/>
                </a:schemeClr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none">
          <a:srgbClr val="FFFFFF"/>
        </a:fontRef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03" autoAdjust="0"/>
    <p:restoredTop sz="96327" autoAdjust="0"/>
  </p:normalViewPr>
  <p:slideViewPr>
    <p:cSldViewPr showGuides="1">
      <p:cViewPr varScale="1">
        <p:scale>
          <a:sx n="121" d="100"/>
          <a:sy n="121" d="100"/>
        </p:scale>
        <p:origin x="101" y="178"/>
      </p:cViewPr>
      <p:guideLst>
        <p:guide orient="horz" pos="1657"/>
        <p:guide pos="286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1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BD20D0-2943-4D6B-A756-2603CE079B2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3F4A2-8F1B-432F-9B2E-5A1CB024B4F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D21365-F1D8-47CC-8906-823C7233621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0D21365-F1D8-47CC-8906-823C723362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同心圆 3"/>
          <p:cNvSpPr/>
          <p:nvPr userDrawn="1"/>
        </p:nvSpPr>
        <p:spPr>
          <a:xfrm>
            <a:off x="7672256" y="3670479"/>
            <a:ext cx="2125014" cy="2125014"/>
          </a:xfrm>
          <a:prstGeom prst="donut">
            <a:avLst>
              <a:gd name="adj" fmla="val 10985"/>
            </a:avLst>
          </a:prstGeom>
          <a:solidFill>
            <a:srgbClr val="49A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164206" y="193183"/>
            <a:ext cx="8828468" cy="4761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6" name="同心圆 5"/>
          <p:cNvSpPr/>
          <p:nvPr userDrawn="1"/>
        </p:nvSpPr>
        <p:spPr>
          <a:xfrm>
            <a:off x="737646" y="357390"/>
            <a:ext cx="904123" cy="904123"/>
          </a:xfrm>
          <a:prstGeom prst="donut">
            <a:avLst>
              <a:gd name="adj" fmla="val 10181"/>
            </a:avLst>
          </a:prstGeom>
          <a:solidFill>
            <a:schemeClr val="accent1">
              <a:lumMod val="20000"/>
              <a:lumOff val="80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cxnSp>
        <p:nvCxnSpPr>
          <p:cNvPr id="9" name="直线连接符 8"/>
          <p:cNvCxnSpPr/>
          <p:nvPr userDrawn="1"/>
        </p:nvCxnSpPr>
        <p:spPr>
          <a:xfrm flipH="1" flipV="1">
            <a:off x="-1008850" y="-1027372"/>
            <a:ext cx="1294327" cy="1294327"/>
          </a:xfrm>
          <a:prstGeom prst="line">
            <a:avLst/>
          </a:prstGeom>
          <a:ln w="177800" cap="rnd">
            <a:solidFill>
              <a:srgbClr val="49A0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同心圆 9"/>
          <p:cNvSpPr/>
          <p:nvPr userDrawn="1"/>
        </p:nvSpPr>
        <p:spPr>
          <a:xfrm>
            <a:off x="-235749" y="606715"/>
            <a:ext cx="358250" cy="358250"/>
          </a:xfrm>
          <a:prstGeom prst="donut">
            <a:avLst>
              <a:gd name="adj" fmla="val 10985"/>
            </a:avLst>
          </a:prstGeom>
          <a:solidFill>
            <a:srgbClr val="2168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342100" y="711962"/>
            <a:ext cx="147758" cy="147758"/>
          </a:xfrm>
          <a:prstGeom prst="ellipse">
            <a:avLst/>
          </a:prstGeom>
          <a:solidFill>
            <a:srgbClr val="2168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12" name="直线连接符 11"/>
          <p:cNvCxnSpPr/>
          <p:nvPr userDrawn="1"/>
        </p:nvCxnSpPr>
        <p:spPr>
          <a:xfrm flipH="1" flipV="1">
            <a:off x="-998342" y="-647164"/>
            <a:ext cx="1294327" cy="1294327"/>
          </a:xfrm>
          <a:prstGeom prst="line">
            <a:avLst/>
          </a:prstGeom>
          <a:ln w="177800" cap="rnd">
            <a:solidFill>
              <a:srgbClr val="21686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1775320"/>
            <a:ext cx="7772870" cy="256808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连接符 1"/>
          <p:cNvCxnSpPr/>
          <p:nvPr userDrawn="1"/>
        </p:nvCxnSpPr>
        <p:spPr>
          <a:xfrm flipV="1">
            <a:off x="0" y="-60290"/>
            <a:ext cx="2411605" cy="2720589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线连接符 2"/>
          <p:cNvCxnSpPr/>
          <p:nvPr userDrawn="1"/>
        </p:nvCxnSpPr>
        <p:spPr>
          <a:xfrm flipV="1">
            <a:off x="0" y="2"/>
            <a:ext cx="3192236" cy="1575077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线连接符 3"/>
          <p:cNvCxnSpPr/>
          <p:nvPr userDrawn="1"/>
        </p:nvCxnSpPr>
        <p:spPr>
          <a:xfrm>
            <a:off x="1" y="3396342"/>
            <a:ext cx="3029315" cy="1747157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线连接符 4"/>
          <p:cNvCxnSpPr/>
          <p:nvPr userDrawn="1"/>
        </p:nvCxnSpPr>
        <p:spPr>
          <a:xfrm>
            <a:off x="8097816" y="4519886"/>
            <a:ext cx="1038385" cy="360208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 userDrawn="1"/>
        </p:nvCxnSpPr>
        <p:spPr>
          <a:xfrm flipH="1" flipV="1">
            <a:off x="7167615" y="2"/>
            <a:ext cx="2001704" cy="2720590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6"/>
          <p:cNvCxnSpPr/>
          <p:nvPr userDrawn="1"/>
        </p:nvCxnSpPr>
        <p:spPr>
          <a:xfrm flipH="1" flipV="1">
            <a:off x="7416939" y="1"/>
            <a:ext cx="1362809" cy="617973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7"/>
          <p:cNvCxnSpPr/>
          <p:nvPr userDrawn="1"/>
        </p:nvCxnSpPr>
        <p:spPr>
          <a:xfrm>
            <a:off x="8412020" y="541703"/>
            <a:ext cx="765098" cy="1666423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8"/>
          <p:cNvCxnSpPr/>
          <p:nvPr userDrawn="1"/>
        </p:nvCxnSpPr>
        <p:spPr>
          <a:xfrm flipV="1">
            <a:off x="7800" y="4717701"/>
            <a:ext cx="2516849" cy="425798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 userDrawn="1"/>
        </p:nvSpPr>
        <p:spPr>
          <a:xfrm>
            <a:off x="193893" y="541702"/>
            <a:ext cx="8744116" cy="4385999"/>
          </a:xfrm>
          <a:prstGeom prst="rect">
            <a:avLst/>
          </a:prstGeom>
          <a:solidFill>
            <a:schemeClr val="bg1"/>
          </a:solidFill>
          <a:ln>
            <a:solidFill>
              <a:srgbClr val="FFF8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29" name="直线连接符 28"/>
          <p:cNvCxnSpPr/>
          <p:nvPr userDrawn="1"/>
        </p:nvCxnSpPr>
        <p:spPr>
          <a:xfrm flipH="1" flipV="1">
            <a:off x="-106533" y="68736"/>
            <a:ext cx="326341" cy="541702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 userDrawn="1"/>
        </p:nvCxnSpPr>
        <p:spPr>
          <a:xfrm flipH="1">
            <a:off x="-158145" y="1493543"/>
            <a:ext cx="429567" cy="465429"/>
          </a:xfrm>
          <a:prstGeom prst="line">
            <a:avLst/>
          </a:prstGeom>
          <a:ln w="31750">
            <a:gradFill flip="none" rotWithShape="1">
              <a:gsLst>
                <a:gs pos="0">
                  <a:srgbClr val="FFF8C3">
                    <a:alpha val="30000"/>
                  </a:srgbClr>
                </a:gs>
                <a:gs pos="48000">
                  <a:srgbClr val="FFF8C3"/>
                </a:gs>
                <a:gs pos="100000">
                  <a:srgbClr val="FFF8C3">
                    <a:alpha val="30000"/>
                  </a:srgbClr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3238500" y="2228850"/>
            <a:ext cx="2667000" cy="231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2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2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225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4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4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tags" Target="../tags/tag1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tags" Target="../tags/tag2.xml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tags" Target="../tags/tag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>
            <a:alphaModFix amt="6000"/>
          </a:blip>
          <a:stretch>
            <a:fillRect/>
          </a:stretch>
        </p:blipFill>
        <p:spPr>
          <a:xfrm>
            <a:off x="4860290" y="-452120"/>
            <a:ext cx="6379845" cy="658939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538605"/>
            <a:ext cx="287655" cy="2185670"/>
          </a:xfrm>
          <a:prstGeom prst="rect">
            <a:avLst/>
          </a:prstGeom>
          <a:solidFill>
            <a:srgbClr val="8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pic>
        <p:nvPicPr>
          <p:cNvPr id="13" name="图片 12" descr="北大附中标志矢量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60" y="123825"/>
            <a:ext cx="2521585" cy="647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3850" y="1538605"/>
            <a:ext cx="8739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8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“星火赓续，绿跃燕园”</a:t>
            </a:r>
            <a:endParaRPr lang="zh-CN" altLang="en-US" sz="3200" b="1" dirty="0">
              <a:solidFill>
                <a:srgbClr val="8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8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3200" b="1" dirty="0">
                <a:solidFill>
                  <a:srgbClr val="8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年北京大学附属中学预科部</a:t>
            </a:r>
            <a:r>
              <a:rPr lang="zh-CN" altLang="en-US" sz="3200" b="1" dirty="0">
                <a:solidFill>
                  <a:srgbClr val="8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拓展活动方案</a:t>
            </a:r>
            <a:endParaRPr lang="zh-CN" altLang="en-US" sz="3200" b="1" dirty="0">
              <a:solidFill>
                <a:srgbClr val="8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828040" y="3795395"/>
            <a:ext cx="206375" cy="201930"/>
          </a:xfrm>
          <a:prstGeom prst="chevron">
            <a:avLst/>
          </a:prstGeom>
          <a:solidFill>
            <a:srgbClr val="E2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燕尾形 10"/>
          <p:cNvSpPr/>
          <p:nvPr/>
        </p:nvSpPr>
        <p:spPr>
          <a:xfrm>
            <a:off x="1043940" y="3795395"/>
            <a:ext cx="206375" cy="201930"/>
          </a:xfrm>
          <a:prstGeom prst="chevron">
            <a:avLst/>
          </a:prstGeom>
          <a:solidFill>
            <a:srgbClr val="E2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259205" y="3723640"/>
            <a:ext cx="186245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16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1799997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活动流程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96172" y="869509"/>
          <a:ext cx="8352352" cy="42157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8630"/>
                <a:gridCol w="2473098"/>
                <a:gridCol w="2482306"/>
                <a:gridCol w="1658318"/>
              </a:tblGrid>
              <a:tr h="281035"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时间</a:t>
                      </a:r>
                      <a:endParaRPr lang="zh-CN" sz="1500" b="1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381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流程</a:t>
                      </a:r>
                      <a:endParaRPr lang="zh-CN" sz="1500" b="1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381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人员</a:t>
                      </a:r>
                      <a:endParaRPr lang="zh-CN" sz="1500" b="1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381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C9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b="1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备注</a:t>
                      </a:r>
                      <a:endParaRPr lang="zh-CN" sz="1500" b="1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381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C94A"/>
                    </a:solidFill>
                  </a:tcPr>
                </a:tc>
              </a:tr>
              <a:tr h="281035">
                <a:tc>
                  <a:txBody>
                    <a:bodyPr/>
                    <a:p>
                      <a:pPr marL="0" algn="ctr" defTabSz="685800" rtl="0" eaLnBrk="1" latinLnBrk="0" hangingPunct="1">
                        <a:buNone/>
                      </a:pPr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9:00-9:10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活动集结</a:t>
                      </a:r>
                      <a:r>
                        <a:rPr lang="en-US" alt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整队</a:t>
                      </a:r>
                      <a:endParaRPr lang="zh-CN" altLang="en-US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蔡子豪</a:t>
                      </a:r>
                      <a:endParaRPr lang="zh-CN" altLang="en-US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10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9:10-9:15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开场、升国旗，奏唱国歌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主持人、国旗护卫队</a:t>
                      </a:r>
                      <a:endParaRPr lang="zh-CN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381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10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9:15-9:18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领导致辞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马玉国校长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206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9:18-9:20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体育健康特聘专家</a:t>
                      </a:r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介绍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领导及嘉宾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北京体育大学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副校长洪平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206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9:20-9:23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冠军</a:t>
                      </a:r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师生</a:t>
                      </a:r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主题分享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奥运冠军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待定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206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9:23-9:25</a:t>
                      </a:r>
                      <a:endParaRPr lang="zh-CN" alt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宣布开幕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cs typeface="Times New Roman" panose="02020603050405020304" pitchFamily="18" charset="0"/>
                          <a:sym typeface="+mn-ea"/>
                        </a:rPr>
                        <a:t>北京大学副校长王博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ap="flat" cmpd="sng" algn="ctr">
                      <a:solidFill>
                        <a:srgbClr val="FFC9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103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9:25-9:30</a:t>
                      </a:r>
                      <a:endParaRPr lang="zh-CN" alt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热身环节</a:t>
                      </a:r>
                      <a:endParaRPr lang="zh-CN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全体成员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 </a:t>
                      </a:r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奥运冠军</a:t>
                      </a:r>
                      <a:r>
                        <a:rPr lang="zh-CN" altLang="en-US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带热身</a:t>
                      </a:r>
                      <a:endParaRPr lang="zh-CN" altLang="en-US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2069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sym typeface="+mn-ea"/>
                        </a:rPr>
                        <a:t>9:30-11:00</a:t>
                      </a:r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cs typeface="Times New Roman" panose="02020603050405020304" pitchFamily="18" charset="0"/>
                          <a:sym typeface="+mn-ea"/>
                        </a:rPr>
                        <a:t>环湖跑、趣味运动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运动员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校领导领跑</a:t>
                      </a:r>
                      <a:r>
                        <a:rPr lang="en-US" alt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1</a:t>
                      </a:r>
                      <a:r>
                        <a:rPr lang="zh-CN" alt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圈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10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en-US" altLang="zh-CN" sz="1600" b="1" kern="100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11:00-11:20</a:t>
                      </a:r>
                      <a:endParaRPr lang="en-US" altLang="zh-CN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颁奖留念</a:t>
                      </a:r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sz="1500" kern="100" dirty="0">
                          <a:solidFill>
                            <a:srgbClr val="000000"/>
                          </a:solidFill>
                          <a:effectLst/>
                          <a:latin typeface="+mn-ea"/>
                          <a:sym typeface="+mn-ea"/>
                        </a:rPr>
                        <a:t>全体成员</a:t>
                      </a:r>
                      <a:endParaRPr lang="zh-CN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1035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endParaRPr lang="zh-CN" altLang="en-US" sz="1600" b="1" kern="1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500" kern="10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sz="1500" kern="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mpd="sng">
                      <a:solidFill>
                        <a:srgbClr val="FFC94A"/>
                      </a:solidFill>
                      <a:prstDash val="solid"/>
                    </a:lnL>
                    <a:lnR w="12700" cmpd="sng">
                      <a:solidFill>
                        <a:srgbClr val="FFC94A"/>
                      </a:solidFill>
                      <a:prstDash val="solid"/>
                    </a:lnR>
                    <a:lnT w="12700" cmpd="sng">
                      <a:solidFill>
                        <a:srgbClr val="FFC94A"/>
                      </a:solidFill>
                      <a:prstDash val="solid"/>
                    </a:lnT>
                    <a:lnB w="12700" cmpd="sng">
                      <a:solidFill>
                        <a:srgbClr val="FFC94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" name="图片 2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步行路线图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68" y="1224468"/>
            <a:ext cx="7560840" cy="36864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45553" y="804758"/>
            <a:ext cx="5043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下车集结点→第一体育场路线（步行约</a:t>
            </a:r>
            <a:r>
              <a:rPr lang="en-US" altLang="zh-CN" b="1" dirty="0"/>
              <a:t>15</a:t>
            </a:r>
            <a:r>
              <a:rPr lang="zh-CN" altLang="en-US" b="1" dirty="0"/>
              <a:t>分钟）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开幕式站位分布图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3" name="图片 2" descr="Soccer  Football fiel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8975" y="915670"/>
            <a:ext cx="7717155" cy="4048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91020" y="1096010"/>
            <a:ext cx="1092200" cy="709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入口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5830" y="2068195"/>
            <a:ext cx="2741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>
                <a:solidFill>
                  <a:srgbClr val="FF0000"/>
                </a:solidFill>
              </a:rPr>
              <a:t> high  game</a:t>
            </a:r>
            <a:endParaRPr lang="en-US" altLang="zh-CN" sz="480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23890" y="1348105"/>
            <a:ext cx="515620" cy="3276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900" b="1"/>
              <a:t>1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2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3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4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5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6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7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8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9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10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11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12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13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14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15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16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17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18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19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20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21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22</a:t>
            </a:r>
            <a:r>
              <a:rPr lang="zh-CN" altLang="en-US" sz="900" b="1"/>
              <a:t>班</a:t>
            </a:r>
            <a:endParaRPr lang="zh-CN" altLang="en-US" sz="900" b="1"/>
          </a:p>
          <a:p>
            <a:pPr algn="ctr"/>
            <a:r>
              <a:rPr lang="en-US" altLang="zh-CN" sz="900" b="1"/>
              <a:t>23</a:t>
            </a:r>
            <a:r>
              <a:rPr lang="zh-CN" altLang="en-US" sz="900" b="1"/>
              <a:t>班</a:t>
            </a:r>
            <a:endParaRPr lang="zh-CN" altLang="en-US" sz="900" b="1"/>
          </a:p>
        </p:txBody>
      </p:sp>
      <p:sp>
        <p:nvSpPr>
          <p:cNvPr id="7" name="文本框 6"/>
          <p:cNvSpPr txBox="1"/>
          <p:nvPr/>
        </p:nvSpPr>
        <p:spPr>
          <a:xfrm>
            <a:off x="6948170" y="2139950"/>
            <a:ext cx="7969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主</a:t>
            </a:r>
            <a:endParaRPr lang="zh-CN" altLang="en-US" sz="3200"/>
          </a:p>
          <a:p>
            <a:r>
              <a:rPr lang="zh-CN" altLang="en-US" sz="3200"/>
              <a:t>席</a:t>
            </a:r>
            <a:endParaRPr lang="zh-CN" altLang="en-US" sz="3200"/>
          </a:p>
          <a:p>
            <a:r>
              <a:rPr lang="zh-CN" altLang="en-US" sz="3200"/>
              <a:t>台</a:t>
            </a:r>
            <a:endParaRPr lang="zh-CN" altLang="en-US"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开幕式站位分布图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3" name="图片 2" descr="Soccer  Football fiel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8975" y="915670"/>
            <a:ext cx="7717155" cy="4048125"/>
          </a:xfrm>
          <a:prstGeom prst="rect">
            <a:avLst/>
          </a:prstGeom>
        </p:spPr>
      </p:pic>
      <p:pic>
        <p:nvPicPr>
          <p:cNvPr id="8" name="图片 7" descr="截屏2026-10-13 10.42.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450" y="1399540"/>
            <a:ext cx="3329305" cy="304927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6891020" y="1096010"/>
            <a:ext cx="1092200" cy="709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入口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6"/>
            </p:custDataLst>
          </p:nvPr>
        </p:nvSpPr>
        <p:spPr>
          <a:xfrm>
            <a:off x="6948170" y="2139950"/>
            <a:ext cx="7969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/>
              <a:t>主</a:t>
            </a:r>
            <a:endParaRPr lang="zh-CN" altLang="en-US" sz="3200"/>
          </a:p>
          <a:p>
            <a:r>
              <a:rPr lang="zh-CN" altLang="en-US" sz="3200"/>
              <a:t>席</a:t>
            </a:r>
            <a:endParaRPr lang="zh-CN" altLang="en-US" sz="3200"/>
          </a:p>
          <a:p>
            <a:r>
              <a:rPr lang="zh-CN" altLang="en-US" sz="3200"/>
              <a:t>台</a:t>
            </a:r>
            <a:endParaRPr lang="zh-CN" altLang="en-US" sz="3200"/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7018020" y="4011930"/>
            <a:ext cx="1092200" cy="709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出口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5292090" y="2068195"/>
            <a:ext cx="807085" cy="12242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/>
              <a:t>接</a:t>
            </a:r>
            <a:endParaRPr lang="zh-CN" altLang="en-US" sz="3200"/>
          </a:p>
          <a:p>
            <a:r>
              <a:rPr lang="zh-CN" altLang="en-US" sz="3200"/>
              <a:t>力</a:t>
            </a:r>
            <a:endParaRPr lang="zh-CN" altLang="en-US" sz="3200"/>
          </a:p>
          <a:p>
            <a:r>
              <a:rPr lang="zh-CN" altLang="en-US" sz="3200"/>
              <a:t>区</a:t>
            </a:r>
            <a:endParaRPr lang="zh-CN" altLang="en-US" sz="3200"/>
          </a:p>
          <a:p>
            <a:r>
              <a:rPr lang="zh-CN" altLang="en-US" sz="3200"/>
              <a:t>平均时间</a:t>
            </a:r>
            <a:endParaRPr lang="zh-CN" altLang="en-US" sz="3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开幕式站位分布图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3" name="图片 2" descr="Soccer  Football field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88975" y="915670"/>
            <a:ext cx="7717155" cy="40481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91020" y="1096010"/>
            <a:ext cx="1092200" cy="7092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FF0000"/>
                </a:solidFill>
              </a:rPr>
              <a:t>入口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87450" y="1275715"/>
            <a:ext cx="894715" cy="308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跳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大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绳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传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球分三组</a:t>
            </a:r>
            <a:r>
              <a:rPr lang="en-US" altLang="zh-CN" sz="4000" b="1">
                <a:solidFill>
                  <a:srgbClr val="FF0000"/>
                </a:solidFill>
              </a:rPr>
              <a:t>9</a:t>
            </a:r>
            <a:r>
              <a:rPr lang="zh-CN" altLang="en-US" sz="4000" b="1">
                <a:solidFill>
                  <a:srgbClr val="FF0000"/>
                </a:solidFill>
              </a:rPr>
              <a:t>个</a:t>
            </a:r>
            <a:r>
              <a:rPr lang="zh-CN" altLang="en-US" sz="4000" b="1">
                <a:solidFill>
                  <a:srgbClr val="FF0000"/>
                </a:solidFill>
              </a:rPr>
              <a:t>绳子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483485" y="1275715"/>
            <a:ext cx="894715" cy="308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人体</a:t>
            </a:r>
            <a:r>
              <a:rPr lang="zh-CN" altLang="en-US" sz="4000" b="1">
                <a:solidFill>
                  <a:srgbClr val="FF0000"/>
                </a:solidFill>
              </a:rPr>
              <a:t>毛毛虫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同心</a:t>
            </a:r>
            <a:r>
              <a:rPr lang="zh-CN" altLang="en-US" sz="4000" b="1">
                <a:solidFill>
                  <a:srgbClr val="FF0000"/>
                </a:solidFill>
              </a:rPr>
              <a:t>鼓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23665" y="1203960"/>
            <a:ext cx="894715" cy="308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>
                <a:solidFill>
                  <a:srgbClr val="FF0000"/>
                </a:solidFill>
              </a:rPr>
              <a:t>集体</a:t>
            </a:r>
            <a:r>
              <a:rPr lang="zh-CN" altLang="en-US" sz="4000" b="1">
                <a:solidFill>
                  <a:srgbClr val="FF0000"/>
                </a:solidFill>
              </a:rPr>
              <a:t>仰卧起坐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平板支撑</a:t>
            </a:r>
            <a:endParaRPr lang="zh-CN" altLang="en-US" sz="4000" b="1">
              <a:solidFill>
                <a:srgbClr val="FF0000"/>
              </a:solidFill>
            </a:endParaRPr>
          </a:p>
          <a:p>
            <a:r>
              <a:rPr lang="zh-CN" altLang="en-US" sz="4000" b="1">
                <a:solidFill>
                  <a:srgbClr val="FF0000"/>
                </a:solidFill>
              </a:rPr>
              <a:t>旋风跑接力</a:t>
            </a:r>
            <a:r>
              <a:rPr lang="en-US" altLang="zh-CN" sz="4000" b="1">
                <a:solidFill>
                  <a:srgbClr val="FF0000"/>
                </a:solidFill>
              </a:rPr>
              <a:t>4-5</a:t>
            </a:r>
            <a:r>
              <a:rPr lang="zh-CN" altLang="en-US" sz="4000" b="1">
                <a:solidFill>
                  <a:srgbClr val="FF0000"/>
                </a:solidFill>
              </a:rPr>
              <a:t>一组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304790" y="1398270"/>
            <a:ext cx="1609725" cy="3082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4000" b="1">
                <a:solidFill>
                  <a:srgbClr val="FF0000"/>
                </a:solidFill>
              </a:rPr>
              <a:t>hyrox</a:t>
            </a:r>
            <a:endParaRPr lang="en-US" altLang="zh-CN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班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级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挑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战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跳</a:t>
            </a:r>
            <a:r>
              <a:rPr lang="zh-CN" altLang="en-US" sz="4000" b="1">
                <a:solidFill>
                  <a:srgbClr val="FF0000"/>
                </a:solidFill>
              </a:rPr>
              <a:t>箱子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推车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跳绳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垫排球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乒乓球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农夫行走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空竹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核心</a:t>
            </a:r>
            <a:r>
              <a:rPr lang="zh-CN" altLang="en-US" sz="4000" b="1">
                <a:solidFill>
                  <a:srgbClr val="FF0000"/>
                </a:solidFill>
              </a:rPr>
              <a:t>炮筒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下砸</a:t>
            </a:r>
            <a:r>
              <a:rPr lang="zh-CN" altLang="en-US" sz="4000" b="1">
                <a:solidFill>
                  <a:srgbClr val="FF0000"/>
                </a:solidFill>
              </a:rPr>
              <a:t>药球</a:t>
            </a:r>
            <a:endParaRPr lang="zh-CN" altLang="en-US" sz="4000" b="1">
              <a:solidFill>
                <a:srgbClr val="FF0000"/>
              </a:solidFill>
            </a:endParaRPr>
          </a:p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篮球</a:t>
            </a:r>
            <a:r>
              <a:rPr lang="zh-CN" altLang="en-US" sz="4000" b="1">
                <a:solidFill>
                  <a:srgbClr val="FF0000"/>
                </a:solidFill>
              </a:rPr>
              <a:t>绕杆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环湖跑分组安排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97" y="869508"/>
            <a:ext cx="7920880" cy="41365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趣味项目任务通关卡及规则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275606"/>
            <a:ext cx="3796628" cy="35799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79763"/>
            <a:ext cx="3960439" cy="357576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35127" y="80726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通关卡正面图</a:t>
            </a:r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5875401" y="864310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/>
              <a:t>通关卡背面图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趣味项目第一轮分组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88" y="1146134"/>
            <a:ext cx="7599436" cy="372986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趣味项目第二轮分组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88" y="1180445"/>
            <a:ext cx="7455420" cy="37379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活动项目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15431"/>
          <a:stretch>
            <a:fillRect/>
          </a:stretch>
        </p:blipFill>
        <p:spPr>
          <a:xfrm>
            <a:off x="540385" y="843280"/>
            <a:ext cx="8285480" cy="40773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趣味项目第三轮分组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87" y="1059583"/>
            <a:ext cx="7747645" cy="37444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0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奖励办法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96" y="915629"/>
            <a:ext cx="7200596" cy="40904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899795" y="137458"/>
            <a:ext cx="3305175" cy="461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66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裁判人员分工及职责</a:t>
            </a:r>
            <a:endParaRPr lang="zh-CN" altLang="en-US" sz="2000" b="1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0" y="708025"/>
          <a:ext cx="9133840" cy="4485005"/>
        </p:xfrm>
        <a:graphic>
          <a:graphicData uri="http://schemas.openxmlformats.org/drawingml/2006/table">
            <a:tbl>
              <a:tblPr firstRow="1" bandRow="1">
                <a:tableStyleId>{518D3FCF-10D5-4043-9863-C0EF3DC77646}</a:tableStyleId>
              </a:tblPr>
              <a:tblGrid>
                <a:gridCol w="1720215"/>
                <a:gridCol w="1856740"/>
                <a:gridCol w="2310130"/>
                <a:gridCol w="1696720"/>
                <a:gridCol w="1550035"/>
              </a:tblGrid>
              <a:tr h="291465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裁判分工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裁判职责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项目规则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zh-CN" altLang="en-US" sz="1600"/>
                        <a:t>器材落实情况</a:t>
                      </a:r>
                      <a:endParaRPr lang="zh-CN" altLang="en-US" sz="1600"/>
                    </a:p>
                  </a:txBody>
                  <a:tcPr marL="68580" marR="68580" marT="0" marB="0" anchor="ctr" anchorCtr="0"/>
                </a:tc>
              </a:tr>
              <a:tr h="1661160">
                <a:tc>
                  <a:txBody>
                    <a:bodyPr/>
                    <a:p>
                      <a:pPr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未名湖环湖跑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兰长春（组长）、赵晓东、侯静怡、王秀莹、颜夕东、张天淏、周天、孙东阳（赛前引导员，从遥感楼至活动场地，由兰长春老师统一安排</a:t>
                      </a:r>
                      <a:r>
                        <a:rPr lang="en-US" altLang="zh-CN" sz="1400"/>
                        <a:t>4-6</a:t>
                      </a:r>
                      <a:r>
                        <a:rPr lang="zh-CN" altLang="en-US" sz="1400"/>
                        <a:t>人</a:t>
                      </a:r>
                      <a:r>
                        <a:rPr lang="zh-CN" sz="1400"/>
                        <a:t>）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保障赛道畅通；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引导正确的跑步路线；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观察学生状态，及时报告；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确保赛道及学生跑步安全（注意行人及骑车人员）。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由校领导及集团校师生分成</a:t>
                      </a:r>
                      <a:r>
                        <a:rPr lang="en-US" altLang="zh-CN" sz="1400"/>
                        <a:t>6</a:t>
                      </a:r>
                      <a:r>
                        <a:rPr lang="zh-CN" altLang="en-US" sz="1400"/>
                        <a:t>个方阵，不同时间段出发，共同完成</a:t>
                      </a:r>
                      <a:r>
                        <a:rPr lang="en-US" altLang="zh-CN" sz="1400"/>
                        <a:t>75</a:t>
                      </a:r>
                      <a:r>
                        <a:rPr lang="zh-CN" altLang="en-US" sz="1400"/>
                        <a:t>圈环湖跑</a:t>
                      </a:r>
                      <a:r>
                        <a:rPr lang="zh-CN" sz="1400"/>
                        <a:t>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准备好口哨、指挥旗、对讲机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</a:tr>
              <a:tr h="125222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毛毛虫趣味赛（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组）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刘娜（组长）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侯贞先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刘远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王浩然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落实器材，提前做好准备；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合理安排好排队顺序，确保活动有序进行。</a:t>
                      </a:r>
                      <a:endParaRPr lang="zh-CN" sz="14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人参赛，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男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女，一共前行</a:t>
                      </a:r>
                      <a:r>
                        <a:rPr lang="en-US" altLang="zh-CN" sz="1400"/>
                        <a:t>25</a:t>
                      </a:r>
                      <a:r>
                        <a:rPr lang="zh-CN" altLang="en-US" sz="1400"/>
                        <a:t>米后折返回起终点</a:t>
                      </a:r>
                      <a:r>
                        <a:rPr lang="zh-CN" sz="1400"/>
                        <a:t>，毛毛虫必须全部过线才算完成。</a:t>
                      </a:r>
                      <a:endParaRPr lang="zh-CN" sz="14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印章（由组长保管）、起终点线、毛毛虫器材（已备好）</a:t>
                      </a:r>
                      <a:endParaRPr lang="zh-CN" sz="1400"/>
                    </a:p>
                  </a:txBody>
                  <a:tcPr marL="68580" marR="68580" marT="0" marB="0" anchor="ctr" anchorCtr="0"/>
                </a:tc>
              </a:tr>
              <a:tr h="128016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旋风跑接力赛（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组）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孟令成（组长）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于英辉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陈禹周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杨永浩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落实器材，提前做好准备；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合理安排好排队顺序，确保活动有序进行。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每组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人，男女搭配，游戏比赛设</a:t>
                      </a: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个点，比赛距离</a:t>
                      </a:r>
                      <a:r>
                        <a:rPr lang="en-US" altLang="zh-CN" sz="1400"/>
                        <a:t>30</a:t>
                      </a:r>
                      <a:r>
                        <a:rPr lang="zh-CN" altLang="en-US" sz="1400"/>
                        <a:t>米返回起终点。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印章（由组长保管）、起终点线、横杆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根、标志桶</a:t>
                      </a:r>
                      <a:r>
                        <a:rPr lang="en-US" altLang="zh-CN" sz="1400"/>
                        <a:t>12</a:t>
                      </a:r>
                      <a:r>
                        <a:rPr lang="zh-CN" altLang="en-US" sz="1400"/>
                        <a:t>个，孟令成老师负责所有起终点线的胶带。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8255" y="771525"/>
          <a:ext cx="9140190" cy="4401820"/>
        </p:xfrm>
        <a:graphic>
          <a:graphicData uri="http://schemas.openxmlformats.org/drawingml/2006/table">
            <a:tbl>
              <a:tblPr firstRow="1" bandRow="1">
                <a:tableStyleId>{BBE5B6E1-1E9B-4754-AB35-C91BF158DCD4}</a:tableStyleId>
              </a:tblPr>
              <a:tblGrid>
                <a:gridCol w="1892300"/>
                <a:gridCol w="1631315"/>
                <a:gridCol w="1999615"/>
                <a:gridCol w="2066290"/>
                <a:gridCol w="1550670"/>
              </a:tblGrid>
              <a:tr h="32512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裁判分工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裁判职责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项目规则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zh-CN" altLang="en-US" sz="1600"/>
                        <a:t>器材落实情况</a:t>
                      </a:r>
                      <a:endParaRPr lang="zh-CN" altLang="en-US" sz="1600"/>
                    </a:p>
                  </a:txBody>
                  <a:tcPr marL="68580" marR="68580" marT="0" marB="0" anchor="ctr" anchorCtr="0"/>
                </a:tc>
              </a:tr>
              <a:tr h="1255395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袋鼠跳接力赛（</a:t>
                      </a:r>
                      <a:r>
                        <a:rPr lang="en-US" altLang="zh-CN" sz="1400"/>
                        <a:t>4</a:t>
                      </a:r>
                      <a:r>
                        <a:rPr lang="zh-CN" sz="1400"/>
                        <a:t>组）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王海粟（组长）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陈喆豪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王彦能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志愿者</a:t>
                      </a: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名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、落实器材，提前做好准备；</a:t>
                      </a:r>
                      <a:endParaRPr lang="zh-CN" altLang="en-US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、合理安排好排队顺序，确保活动有序进行。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人参赛，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男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女，第一名队员至</a:t>
                      </a:r>
                      <a:r>
                        <a:rPr lang="en-US" altLang="zh-CN" sz="1400"/>
                        <a:t>15</a:t>
                      </a:r>
                      <a:r>
                        <a:rPr lang="zh-CN" altLang="en-US" sz="1400"/>
                        <a:t>米处折返回起点交给下一名队员，直至</a:t>
                      </a: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人全部完成。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印章（由组长保管）、起终点线、跳跳袋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个、标志桶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个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</a:tr>
              <a:tr h="1316355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仰卧起坐团队赛（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组）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姜萍（组长）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葛韩楠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李嘉明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落实器材，提前做好准备；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、合理安排好排队顺序，确保活动有序进行。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每组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人，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名队员同时躺在体操垫上，同持木棍做仰卧起坐，每次起身木棍都需触膝，仰卧时肩膀需触垫，连续完成</a:t>
                      </a: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分钟。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印章（由组长保管）、仰卧起坐大垫子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块、秒表</a:t>
                      </a: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块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</a:tr>
              <a:tr h="150495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体能战士团队赛（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组）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王春琪（组长）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刘煜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旦正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吴钟原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落实器材，提前做好准备；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、合理安排好排队顺序，确保活动有序进行。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人参赛，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男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女，场上有三组体能练习，每个练习间隔</a:t>
                      </a: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米，总距离</a:t>
                      </a:r>
                      <a:r>
                        <a:rPr lang="en-US" altLang="zh-CN" sz="1400"/>
                        <a:t>30</a:t>
                      </a:r>
                      <a:r>
                        <a:rPr lang="zh-CN" altLang="en-US" sz="1400"/>
                        <a:t>米，</a:t>
                      </a:r>
                      <a:r>
                        <a:rPr lang="zh-CN" sz="1400"/>
                        <a:t>完成所有项目后返回起点，在起点处击掌，以接力形式进行。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印章（由组长保管）、套圈</a:t>
                      </a:r>
                      <a:r>
                        <a:rPr lang="en-US" altLang="zh-CN" sz="1400"/>
                        <a:t>24</a:t>
                      </a:r>
                      <a:r>
                        <a:rPr lang="zh-CN" altLang="en-US" sz="1400"/>
                        <a:t>个、网球</a:t>
                      </a:r>
                      <a:r>
                        <a:rPr lang="en-US" altLang="zh-CN" sz="1400"/>
                        <a:t>20</a:t>
                      </a:r>
                      <a:r>
                        <a:rPr lang="zh-CN" altLang="en-US" sz="1400"/>
                        <a:t>个、跳箱</a:t>
                      </a: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个，小学组（蓝色跳箱），初高中组（红色跳箱）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graphicFrame>
        <p:nvGraphicFramePr>
          <p:cNvPr id="5" name="表格 4"/>
          <p:cNvGraphicFramePr/>
          <p:nvPr>
            <p:custDataLst>
              <p:tags r:id="rId2"/>
            </p:custDataLst>
          </p:nvPr>
        </p:nvGraphicFramePr>
        <p:xfrm>
          <a:off x="-9525" y="708025"/>
          <a:ext cx="9172575" cy="4683125"/>
        </p:xfrm>
        <a:graphic>
          <a:graphicData uri="http://schemas.openxmlformats.org/drawingml/2006/table">
            <a:tbl>
              <a:tblPr firstRow="1" bandRow="1">
                <a:tableStyleId>{85184EEA-BA84-4227-AEA6-F0CC2581EA63}</a:tableStyleId>
              </a:tblPr>
              <a:tblGrid>
                <a:gridCol w="1541145"/>
                <a:gridCol w="1584960"/>
                <a:gridCol w="2638425"/>
                <a:gridCol w="1852295"/>
                <a:gridCol w="1555750"/>
              </a:tblGrid>
              <a:tr h="34036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裁判分工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裁判职责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600"/>
                        <a:t>项目规则</a:t>
                      </a:r>
                      <a:endParaRPr lang="zh-CN" sz="1600"/>
                    </a:p>
                  </a:txBody>
                  <a:tcPr marL="68580" marR="68580" marT="0" marB="0" anchor="ctr" anchorCtr="0"/>
                </a:tc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  <a:buNone/>
                      </a:pPr>
                      <a:r>
                        <a:rPr lang="zh-CN" altLang="en-US" sz="1600"/>
                        <a:t>器材落实情况</a:t>
                      </a:r>
                      <a:endParaRPr lang="zh-CN" altLang="en-US" sz="1600"/>
                    </a:p>
                  </a:txBody>
                  <a:tcPr marL="68580" marR="68580" marT="0" marB="0" anchor="ctr" anchorCtr="0"/>
                </a:tc>
              </a:tr>
              <a:tr h="2087880">
                <a:tc>
                  <a:txBody>
                    <a:bodyPr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High game</a:t>
                      </a:r>
                      <a:r>
                        <a:rPr lang="zh-CN" sz="1400"/>
                        <a:t>（穿越丛林、极限穿梭、金蝉脱壳）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蔡子豪（组长）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刘阳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张秦皓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刘俊威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虞文浩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张秦皓负责接力区，确保学生有序排队；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刘俊威在气模上方障碍区负责安全；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蔡子豪、刘阳负责滑梯下来的安全；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4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虞文浩负责金蝉脱壳的学生安全。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人参赛，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男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女，团队每名队员依次独立成功穿越</a:t>
                      </a: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个</a:t>
                      </a:r>
                      <a:r>
                        <a:rPr lang="en-US" altLang="zh-CN" sz="1400"/>
                        <a:t>High game</a:t>
                      </a:r>
                      <a:r>
                        <a:rPr lang="zh-CN" altLang="en-US" sz="1400"/>
                        <a:t>障碍场地，并成功到达终点，在接力区进行击掌接力。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印章（由组长保管）、蔡子豪负责器材的用电问题。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</a:tr>
              <a:tr h="934085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毛毛虫趣味赛儿童组（</a:t>
                      </a: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组）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金煜（组长）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李墨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强可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、落实器材，提前做好准备；</a:t>
                      </a:r>
                      <a:endParaRPr lang="zh-CN" altLang="en-US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、合理安排好排队顺序，确保活动有序进行。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10</a:t>
                      </a:r>
                      <a:r>
                        <a:rPr lang="zh-CN" altLang="en-US" sz="1400"/>
                        <a:t>人参赛，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男</a:t>
                      </a:r>
                      <a:r>
                        <a:rPr lang="en-US" altLang="zh-CN" sz="1400"/>
                        <a:t>5</a:t>
                      </a:r>
                      <a:r>
                        <a:rPr lang="zh-CN" altLang="en-US" sz="1400"/>
                        <a:t>女，一共前行</a:t>
                      </a:r>
                      <a:r>
                        <a:rPr lang="en-US" altLang="zh-CN" sz="1400"/>
                        <a:t>25</a:t>
                      </a:r>
                      <a:r>
                        <a:rPr lang="zh-CN" altLang="en-US" sz="1400"/>
                        <a:t>米后折返回起终点</a:t>
                      </a:r>
                      <a:r>
                        <a:rPr lang="zh-CN" sz="1400"/>
                        <a:t>，毛毛虫必须全部过线才算完成。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印章（由组长保管）、毛毛虫器材已到位、起终点线、标志桶</a:t>
                      </a: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个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</a:tr>
              <a:tr h="1320800">
                <a:tc>
                  <a:txBody>
                    <a:bodyPr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 </a:t>
                      </a:r>
                      <a:endParaRPr lang="en-US" altLang="zh-CN" sz="1400"/>
                    </a:p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星球崛起（</a:t>
                      </a:r>
                      <a:r>
                        <a:rPr lang="en-US" altLang="zh-CN" sz="1400"/>
                        <a:t>High game</a:t>
                      </a:r>
                      <a:r>
                        <a:rPr lang="zh-CN" altLang="en-US" sz="1400"/>
                        <a:t>）体验</a:t>
                      </a:r>
                      <a:endParaRPr lang="zh-CN" altLang="en-US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齐广跃（组长）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张奥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刘京昊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1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齐广跃负责组织学生排队；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2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刘京昊负责气模上方的学生安全；</a:t>
                      </a: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1400"/>
                        <a:t>3</a:t>
                      </a:r>
                      <a:r>
                        <a:rPr lang="zh-CN" altLang="en-US" sz="1400"/>
                        <a:t>、</a:t>
                      </a:r>
                      <a:r>
                        <a:rPr lang="zh-CN" sz="1400"/>
                        <a:t>张奥负责滑梯下方的学生安全。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endParaRPr lang="zh-CN" sz="1400"/>
                    </a:p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sz="1400"/>
                        <a:t>环湖跑结束后，参与此项目体验。</a:t>
                      </a:r>
                      <a:endParaRPr lang="zh-CN" sz="1400"/>
                    </a:p>
                  </a:txBody>
                  <a:tcPr marL="68580" marR="68580" marT="0" marB="0" anchor="t" anchorCtr="0"/>
                </a:tc>
                <a:tc>
                  <a:txBody>
                    <a:bodyPr/>
                    <a:p>
                      <a:pPr marL="0" indent="0" algn="just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400"/>
                    </a:p>
                  </a:txBody>
                  <a:tcPr marL="68580" marR="68580" marT="0" marB="0" anchor="t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-9525" y="708258"/>
            <a:ext cx="915352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0" y="224791"/>
            <a:ext cx="788670" cy="321945"/>
            <a:chOff x="0" y="270"/>
            <a:chExt cx="1242" cy="591"/>
          </a:xfrm>
        </p:grpSpPr>
        <p:sp>
          <p:nvSpPr>
            <p:cNvPr id="11" name="矩形 10"/>
            <p:cNvSpPr/>
            <p:nvPr/>
          </p:nvSpPr>
          <p:spPr>
            <a:xfrm rot="5400000">
              <a:off x="111" y="159"/>
              <a:ext cx="591" cy="812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672" y="449"/>
              <a:ext cx="591" cy="234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 rot="5400000">
              <a:off x="887" y="506"/>
              <a:ext cx="591" cy="120"/>
            </a:xfrm>
            <a:prstGeom prst="rect">
              <a:avLst/>
            </a:prstGeom>
            <a:solidFill>
              <a:srgbClr val="8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 descr="北大附中标志矢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4450" y="106680"/>
            <a:ext cx="2521585" cy="6477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71855" y="294005"/>
            <a:ext cx="33401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集合时间及地点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11730" y="1851660"/>
            <a:ext cx="3987800" cy="25222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集合时间：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11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09:00   </a:t>
            </a:r>
            <a:endParaRPr lang="en-US" altLang="zh-CN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集合方式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学生穿着校服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自行前往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集合地点：北京大学第一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体育场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DOCER_RESOURCE_TRACE_INFO" val="{&quot;id&quot;:&quot;23143942&quot;,&quot;origin&quot;:0,&quot;type&quot;:&quot;pictures&quot;,&quot;user&quot;:&quot;202776738&quot;}"/>
</p:tagLst>
</file>

<file path=ppt/tags/tag2.xml><?xml version="1.0" encoding="utf-8"?>
<p:tagLst xmlns:p="http://schemas.openxmlformats.org/presentationml/2006/main">
  <p:tag name="KSO_DOCER_RESOURCE_TRACE_INFO" val="{&quot;id&quot;:&quot;23143942&quot;,&quot;origin&quot;:0,&quot;type&quot;:&quot;pictures&quot;,&quot;user&quot;:&quot;202776738&quot;}"/>
</p:tagLst>
</file>

<file path=ppt/tags/tag3.xml><?xml version="1.0" encoding="utf-8"?>
<p:tagLst xmlns:p="http://schemas.openxmlformats.org/presentationml/2006/main">
  <p:tag name="KSO_WM_DIAGRAM_VIRTUALLY_FRAME" val="{&quot;height&quot;:285.45,&quot;left&quot;:416.7,&quot;top&quot;:86.3,&quot;width&quot;:221.9}"/>
</p:tagLst>
</file>

<file path=ppt/tags/tag4.xml><?xml version="1.0" encoding="utf-8"?>
<p:tagLst xmlns:p="http://schemas.openxmlformats.org/presentationml/2006/main">
  <p:tag name="KSO_WM_DIAGRAM_VIRTUALLY_FRAME" val="{&quot;height&quot;:285.45,&quot;left&quot;:416.7,&quot;top&quot;:86.3,&quot;width&quot;:221.9}"/>
</p:tagLst>
</file>

<file path=ppt/tags/tag5.xml><?xml version="1.0" encoding="utf-8"?>
<p:tagLst xmlns:p="http://schemas.openxmlformats.org/presentationml/2006/main">
  <p:tag name="KSO_WM_DIAGRAM_VIRTUALLY_FRAME" val="{&quot;height&quot;:285.45,&quot;left&quot;:416.7,&quot;top&quot;:86.3,&quot;width&quot;:221.9}"/>
</p:tagLst>
</file>

<file path=ppt/tags/tag6.xml><?xml version="1.0" encoding="utf-8"?>
<p:tagLst xmlns:p="http://schemas.openxmlformats.org/presentationml/2006/main">
  <p:tag name="KSO_WM_DIAGRAM_VIRTUALLY_FRAME" val="{&quot;height&quot;:285.45,&quot;left&quot;:416.7,&quot;top&quot;:86.3,&quot;width&quot;:221.9}"/>
</p:tagLst>
</file>

<file path=ppt/tags/tag7.xml><?xml version="1.0" encoding="utf-8"?>
<p:tagLst xmlns:p="http://schemas.openxmlformats.org/presentationml/2006/main">
  <p:tag name="KSO_DOCER_RESOURCE_TRACE_INFO" val="{&quot;id&quot;:&quot;23143942&quot;,&quot;origin&quot;:0,&quot;type&quot;:&quot;pictures&quot;,&quot;user&quot;:&quot;202776738&quot;}"/>
</p:tagLst>
</file>

<file path=ppt/tags/tag8.xml><?xml version="1.0" encoding="utf-8"?>
<p:tagLst xmlns:p="http://schemas.openxmlformats.org/presentationml/2006/main">
  <p:tag name="TABLE_ENDDRAG_ORIGIN_RECT" val="719*373"/>
  <p:tag name="TABLE_ENDDRAG_RECT" val="0*55*719*373"/>
</p:tagLst>
</file>

<file path=ppt/tags/tag9.xml><?xml version="1.0" encoding="utf-8"?>
<p:tagLst xmlns:p="http://schemas.openxmlformats.org/presentationml/2006/main">
  <p:tag name="TABLE_ENDDRAG_ORIGIN_RECT" val="719*346"/>
  <p:tag name="TABLE_ENDDRAG_RECT" val="0*55*719*346"/>
</p:tagLst>
</file>

<file path=ppt/tags/tag10.xml><?xml version="1.0" encoding="utf-8"?>
<p:tagLst xmlns:p="http://schemas.openxmlformats.org/presentationml/2006/main">
  <p:tag name="TABLE_ENDDRAG_ORIGIN_RECT" val="722*358"/>
  <p:tag name="TABLE_ENDDRAG_RECT" val="0*55*722*358"/>
</p:tagLst>
</file>

<file path=ppt/tags/tag11.xml><?xml version="1.0" encoding="utf-8"?>
<p:tagLst xmlns:p="http://schemas.openxmlformats.org/presentationml/2006/main">
  <p:tag name="KSO_WPP_MARK_KEY" val="34f67982-dcbf-42ee-adf5-9a0c47c46e74"/>
  <p:tag name="COMMONDATA" val="eyJoZGlkIjoiMjU3OGQ0ZGIzZjczODc4YzY4ODA2ZWQxZmQ0NzhkMWMifQ=="/>
  <p:tag name="commondata" val="eyJoZGlkIjoiN2Q3NDY5MzgyMGMyM2U1Yzg4NmY1OTkzZTE4MWUyZTkifQ=="/>
  <p:tag name="resource_record_key" val="{&quot;29&quot;:[50000047]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2063</Words>
  <Application>WPS 演示</Application>
  <PresentationFormat>全屏显示(16:9)</PresentationFormat>
  <Paragraphs>361</Paragraphs>
  <Slides>17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Calibri</vt:lpstr>
      <vt:lpstr>Times New Roman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@</cp:lastModifiedBy>
  <cp:revision>468</cp:revision>
  <dcterms:created xsi:type="dcterms:W3CDTF">2026-10-13T02:53:00Z</dcterms:created>
  <dcterms:modified xsi:type="dcterms:W3CDTF">2026-10-13T03:51:35Z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2B52D5818B634042A5A80F06B7464D2C_12</vt:lpwstr>
  </property>
</Properties>
</file>